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  <p:sldMasterId id="2147485045" r:id="rId2"/>
  </p:sldMasterIdLst>
  <p:notesMasterIdLst>
    <p:notesMasterId r:id="rId26"/>
  </p:notesMasterIdLst>
  <p:handoutMasterIdLst>
    <p:handoutMasterId r:id="rId27"/>
  </p:handoutMasterIdLst>
  <p:sldIdLst>
    <p:sldId id="257" r:id="rId3"/>
    <p:sldId id="309" r:id="rId4"/>
    <p:sldId id="297" r:id="rId5"/>
    <p:sldId id="310" r:id="rId6"/>
    <p:sldId id="312" r:id="rId7"/>
    <p:sldId id="295" r:id="rId8"/>
    <p:sldId id="298" r:id="rId9"/>
    <p:sldId id="299" r:id="rId10"/>
    <p:sldId id="300" r:id="rId11"/>
    <p:sldId id="305" r:id="rId12"/>
    <p:sldId id="301" r:id="rId13"/>
    <p:sldId id="315" r:id="rId14"/>
    <p:sldId id="316" r:id="rId15"/>
    <p:sldId id="318" r:id="rId16"/>
    <p:sldId id="317" r:id="rId17"/>
    <p:sldId id="270" r:id="rId18"/>
    <p:sldId id="313" r:id="rId19"/>
    <p:sldId id="304" r:id="rId20"/>
    <p:sldId id="296" r:id="rId21"/>
    <p:sldId id="302" r:id="rId22"/>
    <p:sldId id="314" r:id="rId23"/>
    <p:sldId id="308" r:id="rId24"/>
    <p:sldId id="271" r:id="rId2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21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90" autoAdjust="0"/>
  </p:normalViewPr>
  <p:slideViewPr>
    <p:cSldViewPr>
      <p:cViewPr varScale="1">
        <p:scale>
          <a:sx n="73" d="100"/>
          <a:sy n="73" d="100"/>
        </p:scale>
        <p:origin x="147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00"/>
    </p:cViewPr>
  </p:sorterViewPr>
  <p:notesViewPr>
    <p:cSldViewPr>
      <p:cViewPr varScale="1">
        <p:scale>
          <a:sx n="65" d="100"/>
          <a:sy n="65" d="100"/>
        </p:scale>
        <p:origin x="-3125" y="-91"/>
      </p:cViewPr>
      <p:guideLst>
        <p:guide orient="horz" pos="2932"/>
        <p:guide pos="2221"/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196" cy="479733"/>
          </a:xfrm>
          <a:prstGeom prst="rect">
            <a:avLst/>
          </a:prstGeom>
        </p:spPr>
        <p:txBody>
          <a:bodyPr vert="horz" wrap="square" lIns="96071" tIns="48036" rIns="96071" bIns="4803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4334" y="0"/>
            <a:ext cx="3169196" cy="479733"/>
          </a:xfrm>
          <a:prstGeom prst="rect">
            <a:avLst/>
          </a:prstGeom>
        </p:spPr>
        <p:txBody>
          <a:bodyPr vert="horz" wrap="square" lIns="96071" tIns="48036" rIns="96071" bIns="480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830"/>
            <a:ext cx="3169196" cy="479733"/>
          </a:xfrm>
          <a:prstGeom prst="rect">
            <a:avLst/>
          </a:prstGeom>
        </p:spPr>
        <p:txBody>
          <a:bodyPr vert="horz" wrap="square" lIns="96071" tIns="48036" rIns="96071" bIns="4803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4334" y="9119830"/>
            <a:ext cx="3169196" cy="479733"/>
          </a:xfrm>
          <a:prstGeom prst="rect">
            <a:avLst/>
          </a:prstGeom>
        </p:spPr>
        <p:txBody>
          <a:bodyPr vert="horz" wrap="square" lIns="96071" tIns="48036" rIns="96071" bIns="480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99DEBEA-F7F5-4DD9-B8FE-2859027592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92242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196" cy="479733"/>
          </a:xfrm>
          <a:prstGeom prst="rect">
            <a:avLst/>
          </a:prstGeom>
        </p:spPr>
        <p:txBody>
          <a:bodyPr vert="horz" wrap="square" lIns="96071" tIns="48036" rIns="96071" bIns="4803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334" y="0"/>
            <a:ext cx="3169196" cy="479733"/>
          </a:xfrm>
          <a:prstGeom prst="rect">
            <a:avLst/>
          </a:prstGeom>
        </p:spPr>
        <p:txBody>
          <a:bodyPr vert="horz" wrap="square" lIns="96071" tIns="48036" rIns="96071" bIns="480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71" tIns="48036" rIns="96071" bIns="4803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354" y="4559916"/>
            <a:ext cx="5852494" cy="4320867"/>
          </a:xfrm>
          <a:prstGeom prst="rect">
            <a:avLst/>
          </a:prstGeom>
        </p:spPr>
        <p:txBody>
          <a:bodyPr vert="horz" lIns="96071" tIns="48036" rIns="96071" bIns="4803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830"/>
            <a:ext cx="3169196" cy="479733"/>
          </a:xfrm>
          <a:prstGeom prst="rect">
            <a:avLst/>
          </a:prstGeom>
        </p:spPr>
        <p:txBody>
          <a:bodyPr vert="horz" wrap="square" lIns="96071" tIns="48036" rIns="96071" bIns="4803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334" y="9119830"/>
            <a:ext cx="3169196" cy="479733"/>
          </a:xfrm>
          <a:prstGeom prst="rect">
            <a:avLst/>
          </a:prstGeom>
        </p:spPr>
        <p:txBody>
          <a:bodyPr vert="horz" wrap="square" lIns="96071" tIns="48036" rIns="96071" bIns="480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28E15A5-B443-4D63-A08B-683EF9D01F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7221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It is best if counselors review pubs 4491 and 4012 on this topic before coming to class</a:t>
            </a:r>
          </a:p>
          <a:p>
            <a:r>
              <a:rPr lang="en-US" altLang="en-US" dirty="0" smtClean="0"/>
              <a:t>Pub 4491	Chapter 13</a:t>
            </a:r>
          </a:p>
          <a:p>
            <a:r>
              <a:rPr lang="en-US" altLang="en-US" dirty="0" smtClean="0"/>
              <a:t>Pub 4012	Tab D</a:t>
            </a:r>
          </a:p>
          <a:p>
            <a:r>
              <a:rPr lang="en-US" altLang="en-US" dirty="0" smtClean="0"/>
              <a:t>Form 1040	Line 17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Release 2 Change: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Added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 12-15 to deal with less than 15 day rental of a taxpayer's home.</a:t>
            </a:r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24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E15A5-B443-4D63-A08B-683EF9D01F9C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97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335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All Form 1099-MISCs must be input into TaxSlayer; see NTTC</a:t>
            </a:r>
            <a:r>
              <a:rPr lang="en-US" baseline="0" dirty="0" smtClean="0"/>
              <a:t> Training Slides “23c Income Form 1099-MISC TY 16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 2” for more guidance.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28E15A5-B443-4D63-A08B-683EF9D01F9C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167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E15A5-B443-4D63-A08B-683EF9D01F9C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335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36EB3E-E79E-4FD0-9C55-468643A2F94D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04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gradFill flip="none" rotWithShape="1">
            <a:gsLst>
              <a:gs pos="52000">
                <a:schemeClr val="accent4">
                  <a:lumMod val="75000"/>
                </a:schemeClr>
              </a:gs>
              <a:gs pos="9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" name="Picture 11" descr="AARPlogo07 cop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" y="6091238"/>
            <a:ext cx="227171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white">
          <a:xfrm>
            <a:off x="2403475" y="603885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="1" i="1" dirty="0" smtClean="0">
                <a:solidFill>
                  <a:srgbClr val="474B78"/>
                </a:solidFill>
                <a:latin typeface="Cambria" pitchFamily="18" charset="0"/>
              </a:rPr>
              <a:t>TAX-AIDE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38200"/>
            <a:ext cx="7315200" cy="2593975"/>
          </a:xfrm>
        </p:spPr>
        <p:txBody>
          <a:bodyPr anchorCtr="0"/>
          <a:lstStyle>
            <a:lvl1pPr>
              <a:defRPr sz="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38600"/>
            <a:ext cx="6233160" cy="1066800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474B78"/>
                </a:solidFill>
              </a:defRPr>
            </a:lvl1pPr>
          </a:lstStyle>
          <a:p>
            <a:fld id="{4DD75895-6236-429A-85ED-15E4FECDA8E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6D441D0-0EAC-4F5C-9BAF-9F29BEAB306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8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84" y="2133600"/>
            <a:ext cx="3657600" cy="38696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600"/>
            <a:ext cx="3657600" cy="38696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36E5FB-773F-4BDD-ACF9-810F53B3744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116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79" y="2147888"/>
            <a:ext cx="3657600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579" y="2971799"/>
            <a:ext cx="3657600" cy="300758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47888"/>
            <a:ext cx="3657600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971800"/>
            <a:ext cx="3657600" cy="300758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86B35-E0B0-4A58-994D-FDF185B74C8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53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A75CF-409A-41A3-8E32-6E0A398869D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54505" y="4114800"/>
            <a:ext cx="7543800" cy="187935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54505" y="2141538"/>
            <a:ext cx="7543800" cy="187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27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ve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A75CF-409A-41A3-8E32-6E0A398869D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50495" y="4124158"/>
            <a:ext cx="7543800" cy="187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950495" y="2141661"/>
            <a:ext cx="7543800" cy="187935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6749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DDB47-0693-4A2D-9218-038846A702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650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748C3B-0B3A-4A8A-8B08-27B436AEF9A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57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474B78"/>
                </a:solidFill>
              </a:defRPr>
            </a:lvl1pPr>
          </a:lstStyle>
          <a:p>
            <a:fld id="{F6F74E35-3403-4B42-90AA-B66BC15872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474B78"/>
                </a:solidFill>
              </a:defRPr>
            </a:lvl1pPr>
          </a:lstStyle>
          <a:p>
            <a:fld id="{61F54DA9-060B-4C36-ADF8-EF99ED5249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70038"/>
            <a:ext cx="3657600" cy="639762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220912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70038"/>
            <a:ext cx="3657600" cy="639762"/>
          </a:xfrm>
        </p:spPr>
        <p:txBody>
          <a:bodyPr rtlCol="0" anchor="ctr">
            <a:noAutofit/>
          </a:bodyPr>
          <a:lstStyle>
            <a:lvl1pPr>
              <a:defRPr lang="en-US" sz="240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20912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474B78"/>
                </a:solidFill>
              </a:defRPr>
            </a:lvl1pPr>
          </a:lstStyle>
          <a:p>
            <a:fld id="{B451D4BE-BC87-477C-A744-47965145B4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79"/>
            <a:ext cx="7391400" cy="10744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474B78"/>
                </a:solidFill>
              </a:defRPr>
            </a:lvl1pPr>
          </a:lstStyle>
          <a:p>
            <a:fld id="{D1DBB483-94D5-4374-AB19-8CBEAFD149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474B78"/>
                </a:solidFill>
              </a:defRPr>
            </a:lvl1pPr>
          </a:lstStyle>
          <a:p>
            <a:fld id="{964E63D4-CC3C-46FF-9C1E-6983E0435B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0"/>
            <a:ext cx="3931920" cy="498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39788"/>
            <a:ext cx="3931920" cy="3657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3931920" cy="498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39148"/>
            <a:ext cx="3931920" cy="3657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474B78"/>
                </a:solidFill>
              </a:defRPr>
            </a:lvl1pPr>
          </a:lstStyle>
          <a:p>
            <a:fld id="{AAE1EEEA-A5E1-4F93-B899-6BB70497768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ve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79"/>
            <a:ext cx="7543800" cy="10744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14400" y="1828800"/>
            <a:ext cx="762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914400" y="3962400"/>
            <a:ext cx="7620000" cy="20574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474B78"/>
                </a:solidFill>
              </a:defRPr>
            </a:lvl1pPr>
          </a:lstStyle>
          <a:p>
            <a:fld id="{4D362D2B-B833-4B85-BB23-1A2915A7EE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720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22363"/>
            <a:ext cx="7162800" cy="238760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10000"/>
            <a:ext cx="7162800" cy="14478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44" y="5958117"/>
            <a:ext cx="4612756" cy="40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5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263"/>
            <a:ext cx="7391400" cy="1074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828800"/>
            <a:ext cx="7391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7" name="Rectangle 6"/>
          <p:cNvSpPr/>
          <p:nvPr/>
        </p:nvSpPr>
        <p:spPr>
          <a:xfrm rot="5400000">
            <a:off x="4480718" y="-3337718"/>
            <a:ext cx="182563" cy="9144000"/>
          </a:xfrm>
          <a:prstGeom prst="rect">
            <a:avLst/>
          </a:prstGeom>
          <a:gradFill>
            <a:gsLst>
              <a:gs pos="50000">
                <a:schemeClr val="accent4">
                  <a:lumMod val="75000"/>
                </a:schemeClr>
              </a:gs>
              <a:gs pos="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ltGray">
          <a:xfrm>
            <a:off x="0" y="6478588"/>
            <a:ext cx="9144000" cy="385762"/>
          </a:xfrm>
          <a:prstGeom prst="rect">
            <a:avLst/>
          </a:prstGeom>
          <a:gradFill flip="none" rotWithShape="1">
            <a:gsLst>
              <a:gs pos="50000">
                <a:schemeClr val="accent4">
                  <a:lumMod val="75000"/>
                </a:schemeClr>
              </a:gs>
              <a:gs pos="9000">
                <a:schemeClr val="accent1">
                  <a:tint val="23500"/>
                  <a:satMod val="160000"/>
                  <a:lumMod val="0"/>
                  <a:lumOff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white">
          <a:xfrm>
            <a:off x="1176338" y="646430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="1" i="1" dirty="0" smtClean="0">
                <a:solidFill>
                  <a:srgbClr val="D9D9D9"/>
                </a:solidFill>
                <a:latin typeface="Cambria" pitchFamily="18" charset="0"/>
              </a:rPr>
              <a:t>TAX-AIDE</a:t>
            </a:r>
          </a:p>
        </p:txBody>
      </p:sp>
      <p:pic>
        <p:nvPicPr>
          <p:cNvPr id="1031" name="Picture 12" descr="AARPlogo07 copy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875" y="6496050"/>
            <a:ext cx="11366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9639D"/>
                </a:solidFill>
              </a:defRPr>
            </a:lvl1pPr>
          </a:lstStyle>
          <a:p>
            <a:fld id="{F7299F45-7422-4499-BC82-F2A93089F2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9" r:id="rId1"/>
    <p:sldLayoutId id="2147485030" r:id="rId2"/>
    <p:sldLayoutId id="2147485031" r:id="rId3"/>
    <p:sldLayoutId id="2147485032" r:id="rId4"/>
    <p:sldLayoutId id="2147485033" r:id="rId5"/>
    <p:sldLayoutId id="2147485034" r:id="rId6"/>
    <p:sldLayoutId id="2147485035" r:id="rId7"/>
    <p:sldLayoutId id="2147485036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 spc="-100">
          <a:solidFill>
            <a:srgbClr val="2326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3263C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3263C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3263C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3263C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23263C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23263C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23263C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23263C"/>
          </a:solidFill>
          <a:latin typeface="Cambria" pitchFamily="18" charset="0"/>
        </a:defRPr>
      </a:lvl9pPr>
    </p:titleStyle>
    <p:bodyStyle>
      <a:lvl1pPr marL="342900" indent="-288925" algn="l" rtl="0" eaLnBrk="0" fontAlgn="base" hangingPunct="0">
        <a:spcBef>
          <a:spcPts val="1800"/>
        </a:spcBef>
        <a:spcAft>
          <a:spcPct val="0"/>
        </a:spcAft>
        <a:buClr>
          <a:srgbClr val="B54A10"/>
        </a:buClr>
        <a:buSzPct val="94000"/>
        <a:buFont typeface="Calibri" pitchFamily="34" charset="0"/>
        <a:buChar char="●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93688" algn="l" rtl="0" eaLnBrk="0" fontAlgn="base" hangingPunct="0">
        <a:spcBef>
          <a:spcPts val="1200"/>
        </a:spcBef>
        <a:spcAft>
          <a:spcPct val="0"/>
        </a:spcAft>
        <a:buClr>
          <a:srgbClr val="105766"/>
        </a:buClr>
        <a:buSzPct val="63000"/>
        <a:buFont typeface="Wingdings" pitchFamily="2" charset="2"/>
        <a:buChar char=""/>
        <a:defRPr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8763" algn="l" rtl="0" eaLnBrk="0" fontAlgn="base" hangingPunct="0">
        <a:spcBef>
          <a:spcPct val="20000"/>
        </a:spcBef>
        <a:spcAft>
          <a:spcPct val="0"/>
        </a:spcAft>
        <a:buClr>
          <a:srgbClr val="3F1E25"/>
        </a:buClr>
        <a:buSzPct val="70000"/>
        <a:buFont typeface="Wingdings" pitchFamily="2" charset="2"/>
        <a:buChar char="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49238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90000"/>
        <a:buFont typeface="Calibri" pitchFamily="34" charset="0"/>
        <a:buChar char="●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474B78"/>
        </a:buClr>
        <a:buFont typeface="Arial" charset="0"/>
        <a:buChar char="•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rgbClr val="67202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4504" y="21336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494351" y="6213227"/>
            <a:ext cx="345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28650" y="6213227"/>
            <a:ext cx="635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7299F45-7422-4499-BC82-F2A93089F26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15" y="6274283"/>
            <a:ext cx="2732435" cy="2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2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6" r:id="rId1"/>
    <p:sldLayoutId id="2147485047" r:id="rId2"/>
    <p:sldLayoutId id="2147485048" r:id="rId3"/>
    <p:sldLayoutId id="2147485049" r:id="rId4"/>
    <p:sldLayoutId id="2147485050" r:id="rId5"/>
    <p:sldLayoutId id="2147485051" r:id="rId6"/>
    <p:sldLayoutId id="2147485052" r:id="rId7"/>
    <p:sldLayoutId id="2147485053" r:id="rId8"/>
  </p:sldLayoutIdLst>
  <p:hf hdr="0" dt="0"/>
  <p:txStyles>
    <p:titleStyle>
      <a:lvl1pPr marL="55563" indent="0"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4488" indent="-344488" algn="l" defTabSz="914400" rtl="0" eaLnBrk="1" latinLnBrk="0" hangingPunct="1">
        <a:lnSpc>
          <a:spcPct val="100000"/>
        </a:lnSpc>
        <a:spcBef>
          <a:spcPts val="1000"/>
        </a:spcBef>
        <a:buClr>
          <a:srgbClr val="67202F"/>
        </a:buClr>
        <a:buSzPct val="90000"/>
        <a:buFont typeface="Calibri" panose="020F0502020204030204" pitchFamily="34" charset="0"/>
        <a:buChar char="●"/>
        <a:defRPr sz="40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858838" indent="-288925" algn="l" defTabSz="914400" rtl="0" eaLnBrk="1" latinLnBrk="0" hangingPunct="1">
        <a:lnSpc>
          <a:spcPct val="100000"/>
        </a:lnSpc>
        <a:spcBef>
          <a:spcPts val="500"/>
        </a:spcBef>
        <a:buClr>
          <a:schemeClr val="accent6">
            <a:lumMod val="50000"/>
          </a:schemeClr>
        </a:buClr>
        <a:buFont typeface="Calibri" panose="020F0502020204030204" pitchFamily="34" charset="0"/>
        <a:buChar char="−"/>
        <a:defRPr sz="36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316038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>
            <a:lumMod val="50000"/>
          </a:schemeClr>
        </a:buClr>
        <a:buSzPct val="120000"/>
        <a:buFont typeface="Calibri" panose="020F0502020204030204" pitchFamily="34" charset="0"/>
        <a:buChar char="▪"/>
        <a:defRPr sz="32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44">
          <p15:clr>
            <a:srgbClr val="F26B43"/>
          </p15:clr>
        </p15:guide>
        <p15:guide id="2" pos="384">
          <p15:clr>
            <a:srgbClr val="F26B43"/>
          </p15:clr>
        </p15:guide>
        <p15:guide id="3" orient="horz" pos="10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 bwMode="auto">
          <a:xfrm>
            <a:off x="914400" y="788988"/>
            <a:ext cx="7315200" cy="4773612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 smtClean="0"/>
              <a:t>Rent and Royalty Income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3200" dirty="0" smtClean="0"/>
              <a:t>Form 1040 – Line 17</a:t>
            </a:r>
            <a:br>
              <a:rPr lang="en-US" altLang="en-US" sz="3200" dirty="0" smtClean="0"/>
            </a:br>
            <a:r>
              <a:rPr lang="en-US" altLang="en-US" sz="3200" dirty="0" smtClean="0"/>
              <a:t>Pub 4012 – Tab D</a:t>
            </a:r>
            <a:br>
              <a:rPr lang="en-US" altLang="en-US" sz="3200" dirty="0" smtClean="0"/>
            </a:br>
            <a:r>
              <a:rPr lang="en-US" altLang="en-US" sz="3200" dirty="0" smtClean="0"/>
              <a:t>Pub 4491 – Part 3 – Lesson 13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6827838" y="1295400"/>
            <a:ext cx="1858962" cy="17065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100" dirty="0"/>
              <a:t>Entire Lesson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7"/>
            <a:ext cx="7886700" cy="1325563"/>
          </a:xfrm>
        </p:spPr>
        <p:txBody>
          <a:bodyPr/>
          <a:lstStyle/>
          <a:p>
            <a:r>
              <a:rPr lang="en-US" dirty="0" smtClean="0"/>
              <a:t>Schedule E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D441D0-0EAC-4F5C-9BAF-9F29BEAB3067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2171700"/>
            <a:ext cx="7258050" cy="4076700"/>
          </a:xfrm>
          <a:ln>
            <a:solidFill>
              <a:schemeClr val="accent1"/>
            </a:solidFill>
          </a:ln>
        </p:spPr>
      </p:pic>
      <p:cxnSp>
        <p:nvCxnSpPr>
          <p:cNvPr id="12" name="Straight Connector 11"/>
          <p:cNvCxnSpPr/>
          <p:nvPr/>
        </p:nvCxnSpPr>
        <p:spPr>
          <a:xfrm>
            <a:off x="1371600" y="3352800"/>
            <a:ext cx="3200400" cy="228600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7850" y="1676400"/>
            <a:ext cx="4122750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 Expenses Allowed  on Schedule E</a:t>
            </a:r>
            <a:endParaRPr lang="en-US" sz="2000" b="1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295400" y="3369067"/>
            <a:ext cx="3276600" cy="234593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943600" y="2895600"/>
            <a:ext cx="688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31969" y="2895600"/>
            <a:ext cx="0" cy="327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019800" y="6172200"/>
            <a:ext cx="61216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9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E in TaxSlayer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D441D0-0EAC-4F5C-9BAF-9F29BEAB3067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No expenses allowed on </a:t>
            </a:r>
            <a:r>
              <a:rPr lang="en-US" dirty="0" err="1" smtClean="0"/>
              <a:t>Sch</a:t>
            </a:r>
            <a:r>
              <a:rPr lang="en-US" dirty="0" smtClean="0"/>
              <a:t> 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62" y="2772486"/>
            <a:ext cx="8543925" cy="299085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cxnSp>
        <p:nvCxnSpPr>
          <p:cNvPr id="8" name="Straight Connector 7"/>
          <p:cNvCxnSpPr/>
          <p:nvPr/>
        </p:nvCxnSpPr>
        <p:spPr>
          <a:xfrm>
            <a:off x="454441" y="4076700"/>
            <a:ext cx="8513445" cy="1662112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4441" y="4076700"/>
            <a:ext cx="8513445" cy="1682625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16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situation – Rent &lt;15 Days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D441D0-0EAC-4F5C-9BAF-9F29BEAB3067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From Pub 17: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“If </a:t>
            </a:r>
            <a:r>
              <a:rPr lang="en-US" dirty="0"/>
              <a:t>you rent property that you also </a:t>
            </a:r>
            <a:r>
              <a:rPr lang="en-US" u="sng" dirty="0"/>
              <a:t>use as your home </a:t>
            </a:r>
            <a:r>
              <a:rPr lang="en-US" dirty="0"/>
              <a:t>and you rent it </a:t>
            </a:r>
            <a:r>
              <a:rPr lang="en-US" u="sng" dirty="0"/>
              <a:t>less than </a:t>
            </a:r>
            <a:r>
              <a:rPr lang="en-US" u="sng" dirty="0" smtClean="0"/>
              <a:t>15 days </a:t>
            </a:r>
            <a:r>
              <a:rPr lang="en-US" dirty="0"/>
              <a:t>during the tax year, do not include the rent you receive in your income and do not deduct rental </a:t>
            </a:r>
            <a:r>
              <a:rPr lang="en-US" dirty="0" smtClean="0"/>
              <a:t>expenses</a:t>
            </a:r>
            <a:r>
              <a:rPr lang="en-US" dirty="0"/>
              <a:t>. However, you can deduct on Schedule A (Form 1040) the interest, taxes, and casualty and theft losses that are allowed for </a:t>
            </a:r>
            <a:r>
              <a:rPr lang="en-US" dirty="0" err="1"/>
              <a:t>nonrental</a:t>
            </a:r>
            <a:r>
              <a:rPr lang="en-US" dirty="0"/>
              <a:t> property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40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Special situation – Rent &lt;15 Days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D441D0-0EAC-4F5C-9BAF-9F29BEAB3067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no tax form was received for the rent, it is not reported on the return</a:t>
            </a:r>
          </a:p>
          <a:p>
            <a:r>
              <a:rPr lang="en-US" dirty="0" smtClean="0"/>
              <a:t>If a 1099-MISC is received enter the 1099-MISC, and </a:t>
            </a:r>
            <a:r>
              <a:rPr lang="en-US" dirty="0" err="1" smtClean="0"/>
              <a:t>Sch</a:t>
            </a:r>
            <a:r>
              <a:rPr lang="en-US" dirty="0" smtClean="0"/>
              <a:t> E and deduct the same amount as an “other expense” (Less than 15 day exclusion)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E – Rent &lt; 15 Days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D441D0-0EAC-4F5C-9BAF-9F29BEAB3067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1138" y="2133600"/>
            <a:ext cx="7109700" cy="38862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901355" y="2517899"/>
            <a:ext cx="3581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Select Single Family Residence from dropdown menu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98824" y="2743199"/>
            <a:ext cx="914148" cy="1428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824" y="3376612"/>
            <a:ext cx="2628900" cy="200977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4038600" y="3279899"/>
            <a:ext cx="1447800" cy="5301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96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E - Rent &lt; 15 days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D441D0-0EAC-4F5C-9BAF-9F29BEAB3067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536" y="2008857"/>
            <a:ext cx="7504928" cy="3886200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7813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Royalties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DCC8AD-30E3-49CA-B60F-7FAB66523DDC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/>
              <a:t>Royalties from a gas/oil lease or similar are In-Scope if reported on K-1 or 1099-MISC (</a:t>
            </a:r>
            <a:r>
              <a:rPr lang="en-US" altLang="en-US" dirty="0" err="1" smtClean="0"/>
              <a:t>Sch</a:t>
            </a:r>
            <a:r>
              <a:rPr lang="en-US" altLang="en-US" dirty="0" smtClean="0"/>
              <a:t> E)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i="1" dirty="0" smtClean="0"/>
              <a:t>Royalty from own personal services is business income on </a:t>
            </a:r>
            <a:r>
              <a:rPr lang="en-US" altLang="en-US" i="1" dirty="0" err="1" smtClean="0"/>
              <a:t>Sch</a:t>
            </a:r>
            <a:r>
              <a:rPr lang="en-US" altLang="en-US" i="1" dirty="0" smtClean="0"/>
              <a:t> C (such as author’s or entertainer’s royalty)</a:t>
            </a:r>
          </a:p>
          <a:p>
            <a:pPr eaLnBrk="1" hangingPunct="1">
              <a:buFont typeface="Calibri" pitchFamily="34" charset="0"/>
              <a:buNone/>
            </a:pPr>
            <a:endParaRPr lang="en-US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Royalties reported on 1099-MISC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EAD34B-0F30-4A25-9BF8-D4C68D06F89B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4800601" y="2407444"/>
            <a:ext cx="914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828800"/>
            <a:ext cx="7943850" cy="42481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67200" y="2483644"/>
            <a:ext cx="1447801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5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 Royalties on Schedule 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D441D0-0EAC-4F5C-9BAF-9F29BEAB3067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Select 1099-MISC by entering form or using </a:t>
            </a:r>
            <a:r>
              <a:rPr lang="en-US" dirty="0" err="1" smtClean="0"/>
              <a:t>QuickFile</a:t>
            </a:r>
            <a:r>
              <a:rPr lang="en-US" dirty="0" smtClean="0"/>
              <a:t> in TaxSlayer</a:t>
            </a:r>
          </a:p>
          <a:p>
            <a:r>
              <a:rPr lang="en-US" dirty="0" smtClean="0"/>
              <a:t>TaxSlayer will prompt Schedule E when </a:t>
            </a:r>
            <a:br>
              <a:rPr lang="en-US" dirty="0" smtClean="0"/>
            </a:br>
            <a:r>
              <a:rPr lang="en-US" dirty="0" smtClean="0"/>
              <a:t>1099-MISC is completed</a:t>
            </a:r>
          </a:p>
          <a:p>
            <a:r>
              <a:rPr lang="en-US" dirty="0" smtClean="0"/>
              <a:t>Royalties will be automatically selected</a:t>
            </a:r>
          </a:p>
          <a:p>
            <a:r>
              <a:rPr lang="en-US" dirty="0" smtClean="0"/>
              <a:t>If no 1099-MISC , add </a:t>
            </a:r>
            <a:r>
              <a:rPr lang="en-US" dirty="0" err="1" smtClean="0"/>
              <a:t>Sch</a:t>
            </a:r>
            <a:r>
              <a:rPr lang="en-US" dirty="0" smtClean="0"/>
              <a:t> E by entering form number or link line 17 from 1040 view</a:t>
            </a:r>
          </a:p>
          <a:p>
            <a:r>
              <a:rPr lang="en-US" dirty="0" smtClean="0"/>
              <a:t>Complete Schedule E as previously described</a:t>
            </a:r>
          </a:p>
          <a:p>
            <a:endParaRPr lang="en-US" dirty="0"/>
          </a:p>
        </p:txBody>
      </p:sp>
      <p:pic>
        <p:nvPicPr>
          <p:cNvPr id="6" name="Picture 8" descr="C:\Program Files (x86)\Microsoft Office\MEDIA\CAGCAT10\j0195384.wmf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1371600"/>
            <a:ext cx="987735" cy="100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942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Sch</a:t>
            </a:r>
            <a:r>
              <a:rPr lang="en-US" dirty="0" smtClean="0"/>
              <a:t> E Transfers to 1040 line 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E2AA04-344B-4AE4-85D7-84EF8FDAF61D}" type="slidenum">
              <a:rPr lang="en-US" altLang="en-US"/>
              <a:pPr/>
              <a:t>19</a:t>
            </a:fld>
            <a:endParaRPr lang="en-US" altLang="en-US"/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718" y="1835944"/>
            <a:ext cx="83105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16718" y="4274344"/>
            <a:ext cx="8310563" cy="3048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Scope – Rent and Royalty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D441D0-0EAC-4F5C-9BAF-9F29BEAB3067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1099-MISC In Scope</a:t>
            </a:r>
          </a:p>
          <a:p>
            <a:pPr lvl="1"/>
            <a:r>
              <a:rPr lang="en-US" dirty="0" smtClean="0"/>
              <a:t>Rent</a:t>
            </a:r>
          </a:p>
          <a:p>
            <a:pPr lvl="1"/>
            <a:r>
              <a:rPr lang="en-US" dirty="0" smtClean="0"/>
              <a:t>Royalty</a:t>
            </a:r>
          </a:p>
          <a:p>
            <a:r>
              <a:rPr lang="en-US" dirty="0" smtClean="0"/>
              <a:t>K-1 In Scope</a:t>
            </a:r>
          </a:p>
          <a:p>
            <a:pPr lvl="1"/>
            <a:r>
              <a:rPr lang="en-US" dirty="0" smtClean="0"/>
              <a:t>Royalty</a:t>
            </a:r>
          </a:p>
          <a:p>
            <a:pPr lvl="1"/>
            <a:r>
              <a:rPr lang="en-US" dirty="0" smtClean="0"/>
              <a:t>NOT 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5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Royalties on K-1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D441D0-0EAC-4F5C-9BAF-9F29BEAB3067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mtClean="0"/>
              <a:t>Enter data on the K-1 in TaxSlayer</a:t>
            </a:r>
          </a:p>
          <a:p>
            <a:r>
              <a:rPr lang="en-US" smtClean="0"/>
              <a:t>Income will carry to line 17 of Form 1040</a:t>
            </a:r>
          </a:p>
          <a:p>
            <a:r>
              <a:rPr lang="en-US" smtClean="0"/>
              <a:t>See separate lesson on K-1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8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K-1 Royalties in TaxSlayer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D441D0-0EAC-4F5C-9BAF-9F29BEAB3067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9747" y="2057400"/>
            <a:ext cx="7289190" cy="39624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4495800" y="4191000"/>
            <a:ext cx="3810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7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Quality Review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D441D0-0EAC-4F5C-9BAF-9F29BEAB3067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Are Rent and Royalty entries In-Scope?</a:t>
            </a:r>
          </a:p>
          <a:p>
            <a:r>
              <a:rPr lang="en-US" dirty="0" smtClean="0"/>
              <a:t>Is Royalty income from a personal business (</a:t>
            </a:r>
            <a:r>
              <a:rPr lang="en-US" dirty="0" err="1" smtClean="0"/>
              <a:t>Sch</a:t>
            </a:r>
            <a:r>
              <a:rPr lang="en-US" dirty="0" smtClean="0"/>
              <a:t> C) of the taxpayer?</a:t>
            </a:r>
          </a:p>
          <a:p>
            <a:r>
              <a:rPr lang="en-US" dirty="0" smtClean="0"/>
              <a:t>Are 1099-MISC entries correct?</a:t>
            </a:r>
          </a:p>
          <a:p>
            <a:r>
              <a:rPr lang="en-US" dirty="0" smtClean="0"/>
              <a:t>Has information been properly entered on </a:t>
            </a:r>
            <a:r>
              <a:rPr lang="en-US" dirty="0" err="1" smtClean="0"/>
              <a:t>Sch</a:t>
            </a:r>
            <a:r>
              <a:rPr lang="en-US" dirty="0" smtClean="0"/>
              <a:t> E and/or K-1?</a:t>
            </a:r>
          </a:p>
          <a:p>
            <a:r>
              <a:rPr lang="en-US" dirty="0" smtClean="0"/>
              <a:t>Check for proper transfer of income to 1040 line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j04344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93912" y="3114675"/>
            <a:ext cx="1362075" cy="1908175"/>
          </a:xfrm>
          <a:noFill/>
        </p:spPr>
      </p:pic>
      <p:pic>
        <p:nvPicPr>
          <p:cNvPr id="43012" name="Picture 6" descr="j04344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486400" y="2971800"/>
            <a:ext cx="1625600" cy="1828800"/>
          </a:xfrm>
          <a:noFill/>
        </p:spPr>
      </p:pic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Any Questions/Comments?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43014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004E00-A5A9-4817-92E5-16726D041367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– Schedule 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D441D0-0EAC-4F5C-9BAF-9F29BEAB3067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Per the TaxAide Scope Manual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257" y="3100387"/>
            <a:ext cx="6965343" cy="2145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4495800"/>
            <a:ext cx="23764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</a:t>
            </a:r>
            <a:r>
              <a:rPr lang="en-US" b="1" dirty="0" smtClean="0">
                <a:solidFill>
                  <a:srgbClr val="0070C0"/>
                </a:solidFill>
              </a:rPr>
              <a:t>xpenses </a:t>
            </a:r>
            <a:r>
              <a:rPr lang="en-US" b="1" dirty="0">
                <a:solidFill>
                  <a:srgbClr val="0070C0"/>
                </a:solidFill>
              </a:rPr>
              <a:t>O</a:t>
            </a:r>
            <a:r>
              <a:rPr lang="en-US" b="1" dirty="0" smtClean="0">
                <a:solidFill>
                  <a:srgbClr val="0070C0"/>
                </a:solidFill>
              </a:rPr>
              <a:t>ut </a:t>
            </a:r>
            <a:r>
              <a:rPr lang="en-US" b="1" dirty="0">
                <a:solidFill>
                  <a:srgbClr val="0070C0"/>
                </a:solidFill>
              </a:rPr>
              <a:t>O</a:t>
            </a:r>
            <a:r>
              <a:rPr lang="en-US" b="1" dirty="0" smtClean="0">
                <a:solidFill>
                  <a:srgbClr val="0070C0"/>
                </a:solidFill>
              </a:rPr>
              <a:t>f Scope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>
            <a:off x="4572000" y="4680466"/>
            <a:ext cx="9906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3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Intake and Interview Form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A75CF-409A-41A3-8E32-6E0A398869D8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Look for 1099-MISCs and K-1s with</a:t>
            </a:r>
          </a:p>
          <a:p>
            <a:pPr marL="0" indent="0" algn="ctr">
              <a:buNone/>
            </a:pPr>
            <a:r>
              <a:rPr lang="en-US" dirty="0" smtClean="0"/>
              <a:t>Rent and/or Royalty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857625"/>
            <a:ext cx="81915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3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2560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C458FA-6145-435C-BA77-53A750FB0D6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 smtClean="0"/>
              <a:t>Rent income in-scope if</a:t>
            </a:r>
          </a:p>
          <a:p>
            <a:pPr lvl="1" eaLnBrk="1" hangingPunct="1"/>
            <a:r>
              <a:rPr lang="en-US" altLang="en-US" dirty="0" smtClean="0"/>
              <a:t>Land OR gas/oil lease</a:t>
            </a:r>
          </a:p>
          <a:p>
            <a:pPr lvl="1" eaLnBrk="1" hangingPunct="1"/>
            <a:r>
              <a:rPr lang="en-US" altLang="en-US" dirty="0" smtClean="0"/>
              <a:t>Reported on a Form 1099-MISC </a:t>
            </a:r>
          </a:p>
          <a:p>
            <a:pPr lvl="1" eaLnBrk="1" hangingPunct="1"/>
            <a:r>
              <a:rPr lang="en-US" altLang="en-US" dirty="0" smtClean="0"/>
              <a:t>Received from individual and not reported on 1099-MISC</a:t>
            </a:r>
          </a:p>
          <a:p>
            <a:pPr eaLnBrk="1" hangingPunct="1"/>
            <a:r>
              <a:rPr lang="en-US" altLang="en-US" dirty="0" smtClean="0"/>
              <a:t>No Expenses EXCEPT property tax</a:t>
            </a:r>
          </a:p>
          <a:p>
            <a:pPr lvl="1"/>
            <a:r>
              <a:rPr lang="en-US" altLang="en-US" dirty="0" smtClean="0"/>
              <a:t>Report on Schedule 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i="1" dirty="0" smtClean="0">
                <a:solidFill>
                  <a:srgbClr val="C00000"/>
                </a:solidFill>
              </a:rPr>
              <a:t>Rent reported on a K-1 – Out-of-scope</a:t>
            </a:r>
          </a:p>
        </p:txBody>
      </p:sp>
    </p:spTree>
    <p:extLst>
      <p:ext uri="{BB962C8B-B14F-4D97-AF65-F5344CB8AC3E}">
        <p14:creationId xmlns:p14="http://schemas.microsoft.com/office/powerpoint/2010/main" val="3545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Rents reported on 1099-MISC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EAD34B-0F30-4A25-9BF8-D4C68D06F89B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828800"/>
            <a:ext cx="7943850" cy="4248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67200" y="2057400"/>
            <a:ext cx="1447801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Rent on </a:t>
            </a:r>
            <a:r>
              <a:rPr lang="en-US" dirty="0" smtClean="0"/>
              <a:t>Schedule </a:t>
            </a:r>
            <a:r>
              <a:rPr lang="en-US" dirty="0"/>
              <a:t>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D441D0-0EAC-4F5C-9BAF-9F29BEAB3067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Select 1099-MISC by entering form number or using </a:t>
            </a:r>
            <a:r>
              <a:rPr lang="en-US" sz="3600" dirty="0" err="1" smtClean="0"/>
              <a:t>QuickFile</a:t>
            </a:r>
            <a:r>
              <a:rPr lang="en-US" sz="3600" dirty="0" smtClean="0"/>
              <a:t> in TaxSlayer</a:t>
            </a:r>
          </a:p>
          <a:p>
            <a:r>
              <a:rPr lang="en-US" sz="3600" dirty="0" smtClean="0"/>
              <a:t>TaxSlayer will prompt Schedule E when 1099-MISC is completed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If no 1099-MISC add </a:t>
            </a:r>
            <a:r>
              <a:rPr lang="en-US" sz="3600" dirty="0" err="1" smtClean="0"/>
              <a:t>Sch</a:t>
            </a:r>
            <a:r>
              <a:rPr lang="en-US" sz="3600" dirty="0" smtClean="0"/>
              <a:t> E by entering form number or link line 17 of 1040 view</a:t>
            </a:r>
          </a:p>
          <a:p>
            <a:endParaRPr lang="en-US" dirty="0"/>
          </a:p>
        </p:txBody>
      </p:sp>
      <p:pic>
        <p:nvPicPr>
          <p:cNvPr id="6" name="Picture 8" descr="C:\Program Files (x86)\Microsoft Office\MEDIA\CAGCAT10\j0195384.wmf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202442"/>
            <a:ext cx="11572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6400" y="3886200"/>
            <a:ext cx="5362575" cy="92392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101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E in TaxSlayer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D441D0-0EAC-4F5C-9BAF-9F29BEAB3067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1138" y="2133600"/>
            <a:ext cx="7109700" cy="38862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431111" y="2362200"/>
            <a:ext cx="2514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Select Land from dropdown menu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945711" y="2743200"/>
            <a:ext cx="1074089" cy="7620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824" y="3376612"/>
            <a:ext cx="2628900" cy="200977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3886200" y="3376612"/>
            <a:ext cx="1596555" cy="11191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4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E in TaxSlayer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D441D0-0EAC-4F5C-9BAF-9F29BEAB3067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4257" y="2165103"/>
            <a:ext cx="7014510" cy="38862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264257" y="2868860"/>
            <a:ext cx="5898543" cy="4839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43200" y="3446005"/>
            <a:ext cx="2971800" cy="3497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Enter rent not on 1099-MISC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715000" y="3610927"/>
            <a:ext cx="457200" cy="993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220031" y="2478474"/>
            <a:ext cx="1676400" cy="263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Required Entry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96431" y="2605088"/>
            <a:ext cx="1238580" cy="2088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11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3 NTT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TTC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~NTTC 2016 Template.potx" id="{30F31F80-841A-4692-9C16-96298E5C3365}" vid="{A1287FF5-2D37-48D3-BB4A-79C7722276E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622</Words>
  <Application>Microsoft Office PowerPoint</Application>
  <PresentationFormat>On-screen Show (4:3)</PresentationFormat>
  <Paragraphs>125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</vt:lpstr>
      <vt:lpstr>Verdana</vt:lpstr>
      <vt:lpstr>Wingdings</vt:lpstr>
      <vt:lpstr>2013 NTTC</vt:lpstr>
      <vt:lpstr>NTTC</vt:lpstr>
      <vt:lpstr>Rent and Royalty Income   Form 1040 – Line 17 Pub 4012 – Tab D Pub 4491 – Part 3 – Lesson 13</vt:lpstr>
      <vt:lpstr>Scope – Rent and Royalty</vt:lpstr>
      <vt:lpstr>Scope – Schedule E</vt:lpstr>
      <vt:lpstr>Intake and Interview Form</vt:lpstr>
      <vt:lpstr>Rent</vt:lpstr>
      <vt:lpstr>Rents reported on 1099-MISC</vt:lpstr>
      <vt:lpstr>Enter Rent on Schedule E</vt:lpstr>
      <vt:lpstr>Schedule E in TaxSlayer</vt:lpstr>
      <vt:lpstr>Schedule E in TaxSlayer</vt:lpstr>
      <vt:lpstr>Schedule E </vt:lpstr>
      <vt:lpstr>Schedule E in TaxSlayer</vt:lpstr>
      <vt:lpstr>Special situation – Rent &lt;15 Days</vt:lpstr>
      <vt:lpstr>Special situation – Rent &lt;15 Days</vt:lpstr>
      <vt:lpstr>Schedule E – Rent &lt; 15 Days</vt:lpstr>
      <vt:lpstr>Schedule E - Rent &lt; 15 days</vt:lpstr>
      <vt:lpstr>Royalties</vt:lpstr>
      <vt:lpstr>Royalties reported on 1099-MISC</vt:lpstr>
      <vt:lpstr>Enter Royalties on Schedule E</vt:lpstr>
      <vt:lpstr>Sch E Transfers to 1040 line 17</vt:lpstr>
      <vt:lpstr>Royalties on K-1</vt:lpstr>
      <vt:lpstr>K-1 Royalties in TaxSlayer</vt:lpstr>
      <vt:lpstr>Quality Review</vt:lpstr>
      <vt:lpstr>Any Questions/Comments?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2013-10-21T18:04:57Z</dcterms:created>
  <dcterms:modified xsi:type="dcterms:W3CDTF">2016-12-21T01:24:48Z</dcterms:modified>
</cp:coreProperties>
</file>